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307" r:id="rId9"/>
    <p:sldId id="315" r:id="rId10"/>
    <p:sldId id="317" r:id="rId11"/>
    <p:sldId id="316" r:id="rId12"/>
    <p:sldId id="308" r:id="rId13"/>
    <p:sldId id="309" r:id="rId14"/>
    <p:sldId id="269" r:id="rId15"/>
    <p:sldId id="271" r:id="rId16"/>
    <p:sldId id="272" r:id="rId17"/>
    <p:sldId id="273" r:id="rId18"/>
    <p:sldId id="318" r:id="rId19"/>
    <p:sldId id="313" r:id="rId20"/>
    <p:sldId id="314" r:id="rId21"/>
    <p:sldId id="320" r:id="rId22"/>
    <p:sldId id="321" r:id="rId23"/>
    <p:sldId id="276" r:id="rId24"/>
    <p:sldId id="322" r:id="rId25"/>
    <p:sldId id="323" r:id="rId26"/>
    <p:sldId id="304" r:id="rId27"/>
  </p:sldIdLst>
  <p:sldSz cx="12192000" cy="6858000"/>
  <p:notesSz cx="6797675" cy="9926638"/>
  <p:embeddedFontLst>
    <p:embeddedFont>
      <p:font typeface="Libre Franklin" panose="020B0604020202020204" charset="0"/>
      <p:regular r:id="rId29"/>
      <p:bold r:id="rId30"/>
      <p:italic r:id="rId31"/>
      <p:boldItalic r:id="rId32"/>
    </p:embeddedFont>
    <p:embeddedFont>
      <p:font typeface="Franklin Gothic" panose="020B0604020202020204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64" autoAdjust="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aeRj8bJCiH-7Ee7nfHiJkf4KX6Avccy/edit#gid=209175366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SLIDE.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Utilizar imagens livres de direitos autorais e sem marca d’agua. Nesta lista, temos alguns bancos de imagem livre: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https://docs.google.com/spreadsheets/d/1XaeRj8bJCiH-7Ee7nfHiJkf4KX6Avccy/edit#gid=2091753662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“título da aula”,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36</a:t>
            </a:r>
            <a:r>
              <a:rPr lang="pt-BR" sz="1200" b="0"/>
              <a:t>. Em casos de nomes extensos, selecione o texto e diminua de forma que fique equilibrado com o layout. Uma dica: é clicar no segundo “A” ao lado do tamanho da fonte.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b="1"/>
              <a:t>O exemplo anterior também serve para o “nome do professor”</a:t>
            </a:r>
            <a:r>
              <a:rPr lang="pt-BR" sz="1200" b="0"/>
              <a:t>, nesse caso, usando o </a:t>
            </a:r>
            <a:r>
              <a:rPr lang="pt-BR" sz="1200" b="1"/>
              <a:t>tamanho 12 </a:t>
            </a:r>
            <a:r>
              <a:rPr lang="pt-BR" sz="1200" b="0"/>
              <a:t>da fonte.</a:t>
            </a:r>
            <a:endParaRPr/>
          </a:p>
        </p:txBody>
      </p:sp>
      <p:sp>
        <p:nvSpPr>
          <p:cNvPr id="553" name="Google Shape;553;p2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Usar esse template </a:t>
            </a:r>
            <a:r>
              <a:rPr lang="pt-BR" sz="1200" b="1"/>
              <a:t>para citações</a:t>
            </a:r>
            <a:r>
              <a:rPr lang="pt-BR" sz="1200"/>
              <a:t>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24</a:t>
            </a:r>
            <a:r>
              <a:rPr lang="pt-BR" sz="1200" b="0"/>
              <a:t>. Em casos de citações extensas, selecione o texto e diminua de forma que fique equilibrado com o layout. Uma dica,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 dirty="0">
                <a:solidFill>
                  <a:srgbClr val="F03CDB"/>
                </a:solidFill>
              </a:rPr>
              <a:t>NÃO CRIE CAIXAS DE TEXTOS ALÉM DAS DISPONÍVEIS NO SLIDE E NÃO ALTERE O TAMANHO DAS MESMAS.</a:t>
            </a:r>
            <a:endParaRPr sz="1200"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pt-BR" sz="1200" dirty="0">
                <a:solidFill>
                  <a:schemeClr val="lt1"/>
                </a:solidFill>
              </a:rPr>
              <a:t>O design/layout que estão no </a:t>
            </a:r>
            <a:r>
              <a:rPr lang="pt-BR" sz="1200" dirty="0" err="1">
                <a:solidFill>
                  <a:schemeClr val="lt1"/>
                </a:solidFill>
              </a:rPr>
              <a:t>template</a:t>
            </a:r>
            <a:r>
              <a:rPr lang="pt-BR" sz="1200" dirty="0">
                <a:solidFill>
                  <a:schemeClr val="lt1"/>
                </a:solidFill>
              </a:rPr>
              <a:t> </a:t>
            </a:r>
            <a:r>
              <a:rPr lang="pt-BR" sz="1200" b="1" dirty="0">
                <a:solidFill>
                  <a:schemeClr val="lt1"/>
                </a:solidFill>
              </a:rPr>
              <a:t>são apenas exemplos </a:t>
            </a:r>
            <a:r>
              <a:rPr lang="pt-BR" sz="1200" dirty="0">
                <a:solidFill>
                  <a:schemeClr val="lt1"/>
                </a:solidFill>
              </a:rPr>
              <a:t>de slides para utilizar, como uma </a:t>
            </a:r>
            <a:r>
              <a:rPr lang="pt-BR" sz="1200" b="1" dirty="0">
                <a:solidFill>
                  <a:schemeClr val="lt1"/>
                </a:solidFill>
              </a:rPr>
              <a:t>padronização</a:t>
            </a:r>
            <a:r>
              <a:rPr lang="pt-BR" sz="1200" dirty="0">
                <a:solidFill>
                  <a:schemeClr val="lt1"/>
                </a:solidFill>
              </a:rPr>
              <a:t>. </a:t>
            </a:r>
            <a:r>
              <a:rPr lang="pt-BR" sz="1200" b="1" dirty="0">
                <a:solidFill>
                  <a:schemeClr val="lt1"/>
                </a:solidFill>
              </a:rPr>
              <a:t>O Material é totalmente adaptável </a:t>
            </a:r>
            <a:r>
              <a:rPr lang="pt-BR" sz="1200" dirty="0">
                <a:solidFill>
                  <a:schemeClr val="lt1"/>
                </a:solidFill>
              </a:rPr>
              <a:t>ao uso em relação ao conteúdo, à quantidade, disposição, aplicação ou não de todos os exemplos de disposições de texto/imagem. </a:t>
            </a:r>
            <a:r>
              <a:rPr lang="pt-BR" sz="1200" b="1" dirty="0">
                <a:solidFill>
                  <a:schemeClr val="lt1"/>
                </a:solidFill>
              </a:rPr>
              <a:t>Dica: ao invés de usar textos grandes, recomenda-se o uso de tópicos. 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dirty="0"/>
              <a:t>Ao editar o texto, </a:t>
            </a:r>
            <a:r>
              <a:rPr lang="pt-BR" sz="1200" b="1" dirty="0"/>
              <a:t>não altere o tamanho da fonte</a:t>
            </a:r>
            <a:r>
              <a:rPr lang="pt-BR" sz="1200" dirty="0"/>
              <a:t>, pois a mesma precisa seguir o </a:t>
            </a:r>
            <a:r>
              <a:rPr lang="pt-BR" sz="1200" b="1" dirty="0"/>
              <a:t>padrão do </a:t>
            </a:r>
            <a:r>
              <a:rPr lang="pt-BR" sz="1200" b="1" dirty="0" err="1"/>
              <a:t>edit</a:t>
            </a:r>
            <a:r>
              <a:rPr lang="pt-BR" sz="1200" dirty="0"/>
              <a:t>, sendo tamanho </a:t>
            </a:r>
            <a:r>
              <a:rPr lang="pt-BR" sz="1200" b="1" u="sng" dirty="0">
                <a:solidFill>
                  <a:srgbClr val="E82E8A"/>
                </a:solidFill>
              </a:rPr>
              <a:t>28 para o número da unidade</a:t>
            </a:r>
            <a:r>
              <a:rPr lang="pt-BR" sz="1200" b="1" dirty="0"/>
              <a:t>, </a:t>
            </a:r>
            <a:r>
              <a:rPr lang="pt-BR" sz="1200" b="1" u="sng" dirty="0"/>
              <a:t>24 para o título da disciplina </a:t>
            </a:r>
            <a:r>
              <a:rPr lang="pt-BR" sz="1200" b="1" dirty="0"/>
              <a:t>e </a:t>
            </a:r>
            <a:r>
              <a:rPr lang="pt-BR" sz="1200" b="1" u="sng" dirty="0"/>
              <a:t>16 a 24 para o texto</a:t>
            </a:r>
            <a:r>
              <a:rPr lang="pt-BR" sz="1200" b="0" dirty="0"/>
              <a:t>. Em casos de escritas maiores, selecione o texto e diminua de forma que fique equilibrado com o layout. Uma dica é clicar no segundo “A” ao lado do tamanho da fonte.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4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7912" r="9450" b="6170"/>
          <a:stretch/>
        </p:blipFill>
        <p:spPr>
          <a:xfrm>
            <a:off x="40856" y="0"/>
            <a:ext cx="1215114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-4862" y="0"/>
            <a:ext cx="12196862" cy="6870699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os + 2 imagens (separadas)">
  <p:cSld name="2 Textos + 2 imagens (separadas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29" name="Google Shape;129;p1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m total">
  <p:cSld name="1_Imagem tot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39" name="Google Shape;139;p1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exto + 1 Imagem Retangular">
  <p:cSld name="1 Texto + 1 Imagem Retangula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49" name="Google Shape;149;p1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1">
  <p:cSld name="1_Texto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6" y="6206310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63" name="Google Shape;163;p1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m + Texto">
  <p:cSld name="1 Imagem + Texto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75" name="Google Shape;175;p1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+ Subtítulo + Texto">
  <p:cSld name="1_Título + Subtítulo + Text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2">
  <p:cSld name="2_Texto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9" name="Google Shape;199;p1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">
  <p:cSld name="1_Texto +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11" name="Google Shape;211;p1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 Grande">
  <p:cSld name="1_Texto + Imagem Gran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 rot="5400000">
            <a:off x="5642016" y="314965"/>
            <a:ext cx="914400" cy="12185567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222" name="Google Shape;222;p1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2 imagens">
  <p:cSld name="1_Texto + 2 image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35" name="Google Shape;235;p2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 w="12700" cap="flat" cmpd="sng">
            <a:solidFill>
              <a:srgbClr val="1F3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" name="Google Shape;27;p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6" y="560327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Textos + 2 imagens (separadas)">
  <p:cSld name="1_2 Textos + 2 imagens (separadas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 total">
  <p:cSld name="2_Imagem total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2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58" name="Google Shape;258;p2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Texto + 1 Imagem Retangular">
  <p:cSld name="1_1 Texto + 1 Imagem Retangula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Imagem + Texto">
  <p:cSld name="1_1 Imagem + Texto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038" y="6142168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940" y="6130843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1045609" y="6036844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2">
  <p:cSld name="3_Texto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21" name="Google Shape;321;p2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">
  <p:cSld name="2_Texto + image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33" name="Google Shape;333;p2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 Grande">
  <p:cSld name="2_Texto + Imagem Gran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/>
          <p:nvPr/>
        </p:nvSpPr>
        <p:spPr>
          <a:xfrm rot="5400000">
            <a:off x="5637897" y="300345"/>
            <a:ext cx="914400" cy="12193805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344" name="Google Shape;344;p2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2 imagens">
  <p:cSld name="2_Texto + 2 image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Google Shape;35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57" name="Google Shape;357;p3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Textos + 2 imagens (separadas)">
  <p:cSld name="2_2 Textos + 2 imagens (separadas)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70" name="Google Shape;370;p3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m total">
  <p:cSld name="3_Imagem total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3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80" name="Google Shape;380;p3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105" y="2043875"/>
            <a:ext cx="1110354" cy="3993977"/>
            <a:chOff x="-130105" y="2043876"/>
            <a:chExt cx="1110354" cy="3993977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l="14255" t="19174" r="13899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992493" y="503086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3992493" y="1188127"/>
            <a:ext cx="665797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45" name="Google Shape;45;p4"/>
            <p:cNvSpPr/>
            <p:nvPr/>
          </p:nvSpPr>
          <p:spPr>
            <a:xfrm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Texto + 1 Imagem Retangular">
  <p:cSld name="2_1 Texto + 1 Imagem Retangular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Imagem + Texto">
  <p:cSld name="2_1 Imagem + Texto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20" name="Google Shape;420;p3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+ Subtítulo + Texto">
  <p:cSld name="3_Título + Subtítulo + Texto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32" name="Google Shape;432;p3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2">
  <p:cSld name="4_Texto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43" name="Google Shape;443;p3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">
  <p:cSld name="3_Texto + image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55" name="Google Shape;455;p3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 Grande">
  <p:cSld name="3_Texto + Imagem Grand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/>
          <p:nvPr/>
        </p:nvSpPr>
        <p:spPr>
          <a:xfrm rot="5400000">
            <a:off x="5637897" y="310846"/>
            <a:ext cx="914400" cy="12193806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466" name="Google Shape;466;p3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2 imagens">
  <p:cSld name="3_Texto + 2 image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Google Shape;4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79" name="Google Shape;479;p4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Textos + 2 imagens (separadas)">
  <p:cSld name="3_2 Textos + 2 imagens (separadas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4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4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4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92" name="Google Shape;492;p4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m total">
  <p:cSld name="4_Imagem total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4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02" name="Google Shape;502;p4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Texto + 1 Imagem Retangular">
  <p:cSld name="3_1 Texto + 1 Imagem Retangula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14" name="Google Shape;514;p4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7" name="Google Shape;57;p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1">
  <p:cSld name="4_Texto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 userDrawn="1"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27" name="Google Shape;527;p4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Imagem + Texto">
  <p:cSld name="3_1 Imagem + Texto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80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40" name="Google Shape;540;p4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">
  <p:cSld name="1_Cap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14091" r="29784" b="14253"/>
          <a:stretch/>
        </p:blipFill>
        <p:spPr>
          <a:xfrm>
            <a:off x="40855" y="0"/>
            <a:ext cx="12151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-4862" y="6445"/>
            <a:ext cx="12196862" cy="6851555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2">
  <p:cSld name="1_Texto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80" name="Google Shape;80;p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1" name="Google Shape;91;p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 Grande">
  <p:cSld name="Texto + Imagem Gran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2 imagens">
  <p:cSld name="Texto + 2 image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13" name="Google Shape;113;p1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pt-BR" dirty="0" smtClean="0"/>
              <a:t>Engenharia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99071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47353" y="1641620"/>
            <a:ext cx="10694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Mas o que torna 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GERENCIAMENTO DOS REQUISITOS complexo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? </a:t>
            </a:r>
          </a:p>
        </p:txBody>
      </p:sp>
      <p:sp>
        <p:nvSpPr>
          <p:cNvPr id="3" name="Retângulo 2"/>
          <p:cNvSpPr/>
          <p:nvPr/>
        </p:nvSpPr>
        <p:spPr>
          <a:xfrm>
            <a:off x="1447800" y="3576616"/>
            <a:ext cx="103936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mudança em um requisito costuma gerar fortes impactos em outros requisitos já implementados ou não no sistema e isso é </a:t>
            </a:r>
            <a:r>
              <a:rPr lang="pt-BR" sz="2000" dirty="0" smtClean="0">
                <a:latin typeface="Libre Franklin" panose="020B0604020202020204" charset="0"/>
              </a:rPr>
              <a:t>assustador.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Para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agravar a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situação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os sistemas devem </a:t>
            </a:r>
            <a:r>
              <a:rPr lang="pt-BR" sz="2000" dirty="0">
                <a:latin typeface="Libre Franklin" panose="020B0604020202020204" charset="0"/>
              </a:rPr>
              <a:t>levar em conta que o mundo está em constante mudança, de modo que algumas das hipóteses levantadas nas fases iniciais do levantamento de requisitos correm o risco de se tornarem </a:t>
            </a:r>
            <a:r>
              <a:rPr lang="pt-BR" sz="2000" dirty="0" smtClean="0">
                <a:latin typeface="Libre Franklin" panose="020B0604020202020204" charset="0"/>
              </a:rPr>
              <a:t>equivocadas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5" name="Seta para Baixo 4"/>
          <p:cNvSpPr/>
          <p:nvPr/>
        </p:nvSpPr>
        <p:spPr>
          <a:xfrm>
            <a:off x="5930537" y="2041730"/>
            <a:ext cx="1045029" cy="92746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9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06136" y="1495720"/>
            <a:ext cx="10733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Libre Franklin" panose="020B0604020202020204" charset="0"/>
              </a:rPr>
              <a:t>Visando a amenizar essas </a:t>
            </a:r>
            <a:r>
              <a:rPr lang="pt-BR" sz="2000" b="1" dirty="0" smtClean="0">
                <a:latin typeface="Libre Franklin" panose="020B0604020202020204" charset="0"/>
              </a:rPr>
              <a:t>situações</a:t>
            </a:r>
            <a:r>
              <a:rPr lang="pt-BR" sz="2000" dirty="0" smtClean="0">
                <a:latin typeface="Libre Franklin" panose="020B0604020202020204" charset="0"/>
              </a:rPr>
              <a:t>:  o </a:t>
            </a:r>
            <a:r>
              <a:rPr lang="pt-BR" sz="2000" dirty="0">
                <a:latin typeface="Libre Franklin" panose="020B0604020202020204" charset="0"/>
              </a:rPr>
              <a:t>processo para 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GERENCIAMENTO DE REQUISITOS </a:t>
            </a:r>
            <a:r>
              <a:rPr lang="pt-BR" sz="2000" dirty="0" smtClean="0">
                <a:latin typeface="Libre Franklin" panose="020B0604020202020204" charset="0"/>
              </a:rPr>
              <a:t>precisa </a:t>
            </a:r>
            <a:r>
              <a:rPr lang="pt-BR" sz="2000" dirty="0">
                <a:latin typeface="Libre Franklin" panose="020B0604020202020204" charset="0"/>
              </a:rPr>
              <a:t>começar logo que uma versão preliminar do documento de requisitos do sistema estiver disponível. </a:t>
            </a:r>
          </a:p>
        </p:txBody>
      </p:sp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11628" y="125196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06136" y="2896457"/>
            <a:ext cx="107333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O primeiro passo é 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PLANEJAMENTO</a:t>
            </a:r>
            <a:r>
              <a:rPr lang="pt-BR" sz="2000" dirty="0" smtClean="0">
                <a:latin typeface="Libre Franklin" panose="020B0604020202020204" charset="0"/>
              </a:rPr>
              <a:t>, </a:t>
            </a:r>
            <a:r>
              <a:rPr lang="pt-BR" sz="2000" dirty="0">
                <a:latin typeface="Libre Franklin" panose="020B0604020202020204" charset="0"/>
              </a:rPr>
              <a:t>onde se decide sobre: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>
                <a:latin typeface="Libre Franklin" panose="020B0604020202020204" charset="0"/>
              </a:rPr>
              <a:t>Identificação </a:t>
            </a:r>
            <a:r>
              <a:rPr lang="pt-BR" sz="2000" b="1" dirty="0">
                <a:latin typeface="Libre Franklin" panose="020B0604020202020204" charset="0"/>
              </a:rPr>
              <a:t>dos requisitos</a:t>
            </a:r>
            <a:r>
              <a:rPr lang="pt-BR" sz="2000" dirty="0">
                <a:latin typeface="Libre Franklin" panose="020B0604020202020204" charset="0"/>
              </a:rPr>
              <a:t>: identificar, unicamente, cada requisito.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>
                <a:latin typeface="Libre Franklin" panose="020B0604020202020204" charset="0"/>
              </a:rPr>
              <a:t>Gerenciamento </a:t>
            </a:r>
            <a:r>
              <a:rPr lang="pt-BR" sz="2000" b="1" dirty="0">
                <a:latin typeface="Libre Franklin" panose="020B0604020202020204" charset="0"/>
              </a:rPr>
              <a:t>de mudanças</a:t>
            </a:r>
            <a:r>
              <a:rPr lang="pt-BR" sz="2000" dirty="0">
                <a:latin typeface="Libre Franklin" panose="020B0604020202020204" charset="0"/>
              </a:rPr>
              <a:t>: conjunto de atividades que avaliam o impacto das mudanças no sistema.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>
                <a:latin typeface="Libre Franklin" panose="020B0604020202020204" charset="0"/>
              </a:rPr>
              <a:t>Políticas </a:t>
            </a:r>
            <a:r>
              <a:rPr lang="pt-BR" sz="2000" b="1" dirty="0">
                <a:latin typeface="Libre Franklin" panose="020B0604020202020204" charset="0"/>
              </a:rPr>
              <a:t>de rastreabilidade</a:t>
            </a:r>
            <a:r>
              <a:rPr lang="pt-BR" sz="2000" dirty="0">
                <a:latin typeface="Libre Franklin" panose="020B0604020202020204" charset="0"/>
              </a:rPr>
              <a:t>: definir relacionamentos entre os requisitos e como esses requisitos devem ser mantidos.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>
                <a:latin typeface="Libre Franklin" panose="020B0604020202020204" charset="0"/>
              </a:rPr>
              <a:t>Ferramentas </a:t>
            </a:r>
            <a:r>
              <a:rPr lang="pt-BR" sz="2000" b="1" dirty="0">
                <a:latin typeface="Libre Franklin" panose="020B0604020202020204" charset="0"/>
              </a:rPr>
              <a:t>de apoio</a:t>
            </a:r>
            <a:r>
              <a:rPr lang="pt-BR" sz="2000" dirty="0">
                <a:latin typeface="Libre Franklin" panose="020B0604020202020204" charset="0"/>
              </a:rPr>
              <a:t>: o gerenciamento de requisitos precisa de apoio automatizado. As ferramentas costumam ser escolhidas durante a fase de planejamento.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4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Controle de mudanças dos requisitos de software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71450" y="1508594"/>
            <a:ext cx="10824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Os requisitos e as necessidades das empresas </a:t>
            </a:r>
            <a:r>
              <a:rPr lang="pt-BR" sz="2000" dirty="0">
                <a:solidFill>
                  <a:srgbClr val="7030A0"/>
                </a:solidFill>
                <a:latin typeface="Libre Franklin" panose="020B0604020202020204" charset="0"/>
              </a:rPr>
              <a:t>mudam</a:t>
            </a:r>
            <a:r>
              <a:rPr lang="pt-BR" sz="2000" dirty="0">
                <a:latin typeface="Libre Franklin" panose="020B0604020202020204" charset="0"/>
              </a:rPr>
              <a:t> durante o ciclo de vida do </a:t>
            </a:r>
            <a:r>
              <a:rPr lang="pt-BR" sz="2000" dirty="0" smtClean="0">
                <a:latin typeface="Libre Franklin" panose="020B0604020202020204" charset="0"/>
              </a:rPr>
              <a:t>software 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71449" y="2739723"/>
            <a:ext cx="107071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Após </a:t>
            </a:r>
            <a:r>
              <a:rPr lang="pt-BR" sz="2000" dirty="0">
                <a:latin typeface="Libre Franklin" panose="020B0604020202020204" charset="0"/>
              </a:rPr>
              <a:t>a aprovação do documento de </a:t>
            </a:r>
            <a:r>
              <a:rPr lang="pt-BR" sz="2000" dirty="0" smtClean="0">
                <a:latin typeface="Libre Franklin" panose="020B0604020202020204" charset="0"/>
              </a:rPr>
              <a:t>requisitos </a:t>
            </a:r>
            <a:r>
              <a:rPr lang="pt-BR" sz="2000" dirty="0" smtClean="0">
                <a:latin typeface="Libre Franklin" panose="020B0604020202020204" charset="0"/>
                <a:sym typeface="Wingdings" panose="05000000000000000000" pitchFamily="2" charset="2"/>
              </a:rPr>
              <a:t> deve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pensar em como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CONTROLAR AS MUDANÇAS.</a:t>
            </a:r>
          </a:p>
          <a:p>
            <a:endParaRPr lang="pt-BR" sz="2000" b="1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000" b="1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000" b="1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GERENCIAMENTO DE MUDANÇA DE REQUISITOS </a:t>
            </a:r>
            <a:r>
              <a:rPr lang="pt-BR" sz="2000" dirty="0" smtClean="0">
                <a:latin typeface="Libre Franklin" panose="020B0604020202020204" charset="0"/>
              </a:rPr>
              <a:t>deve </a:t>
            </a:r>
            <a:r>
              <a:rPr lang="pt-BR" sz="2000" dirty="0">
                <a:latin typeface="Libre Franklin" panose="020B0604020202020204" charset="0"/>
              </a:rPr>
              <a:t>ser aplicado a todas as mudanças que forem propostas aos requisitos de um </a:t>
            </a:r>
            <a:r>
              <a:rPr lang="pt-BR" sz="2000" dirty="0" smtClean="0">
                <a:latin typeface="Libre Franklin" panose="020B0604020202020204" charset="0"/>
              </a:rPr>
              <a:t>software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8" name="Seta para Baixo 7"/>
          <p:cNvSpPr/>
          <p:nvPr/>
        </p:nvSpPr>
        <p:spPr>
          <a:xfrm>
            <a:off x="1515291" y="3600043"/>
            <a:ext cx="822960" cy="109728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6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Controle de mudanças dos requisitos de 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9" y="2130469"/>
            <a:ext cx="9715500" cy="134302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593669" y="4571741"/>
            <a:ext cx="10293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IDEAL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sempre tentar </a:t>
            </a:r>
            <a:r>
              <a:rPr lang="pt-BR" sz="2000" dirty="0">
                <a:latin typeface="Libre Franklin" panose="020B0604020202020204" charset="0"/>
              </a:rPr>
              <a:t>modificar o documento de requisitos ao mesmo tempo em que o requisito é alterado ou adicionado ao sistema, assim, a especificação de requisitos e a implementação do sistema não ficarão defasadas. </a:t>
            </a:r>
          </a:p>
        </p:txBody>
      </p:sp>
    </p:spTree>
    <p:extLst>
      <p:ext uri="{BB962C8B-B14F-4D97-AF65-F5344CB8AC3E}">
        <p14:creationId xmlns:p14="http://schemas.microsoft.com/office/powerpoint/2010/main" val="9633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Rastreabilidade dos requisitos de software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10194" y="2026604"/>
            <a:ext cx="108770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latin typeface="Libre Franklin" panose="020B0604020202020204" charset="0"/>
              </a:rPr>
              <a:t>O</a:t>
            </a:r>
            <a:r>
              <a:rPr lang="pt-BR" sz="2000" b="1" dirty="0" smtClean="0">
                <a:latin typeface="Libre Franklin" panose="020B0604020202020204" charset="0"/>
              </a:rPr>
              <a:t> </a:t>
            </a:r>
            <a:r>
              <a:rPr lang="pt-BR" sz="2000" b="1" dirty="0">
                <a:latin typeface="Libre Franklin" panose="020B0604020202020204" charset="0"/>
              </a:rPr>
              <a:t>que garante um gerenciamento de requisitos bem-sucedido?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27760" y="3654622"/>
            <a:ext cx="108770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Um processo de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CONTROLE DE MUDANÇAS CONCISO </a:t>
            </a:r>
            <a:r>
              <a:rPr lang="pt-BR" sz="2000" dirty="0" smtClean="0">
                <a:latin typeface="Libre Franklin" panose="020B0604020202020204" charset="0"/>
              </a:rPr>
              <a:t>e </a:t>
            </a:r>
            <a:r>
              <a:rPr lang="pt-BR" sz="2000" dirty="0">
                <a:latin typeface="Libre Franklin" panose="020B0604020202020204" charset="0"/>
              </a:rPr>
              <a:t>um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ATRIBUTO DE RASTREABILIDADE </a:t>
            </a:r>
            <a:r>
              <a:rPr lang="pt-BR" sz="2000" dirty="0" smtClean="0">
                <a:latin typeface="Libre Franklin" panose="020B0604020202020204" charset="0"/>
              </a:rPr>
              <a:t>bem </a:t>
            </a:r>
            <a:r>
              <a:rPr lang="pt-BR" sz="2000" dirty="0">
                <a:latin typeface="Libre Franklin" panose="020B0604020202020204" charset="0"/>
              </a:rPr>
              <a:t>definido auxiliam na garantia de um gerenciamento com boas execução e sucesso. 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6" name="Seta para Baixo 5"/>
          <p:cNvSpPr/>
          <p:nvPr/>
        </p:nvSpPr>
        <p:spPr>
          <a:xfrm>
            <a:off x="5812973" y="2492028"/>
            <a:ext cx="940525" cy="109728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0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27909" y="2014639"/>
            <a:ext cx="107768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DE REQUISITOS </a:t>
            </a:r>
            <a:r>
              <a:rPr lang="pt-BR" sz="2000" dirty="0" smtClean="0">
                <a:latin typeface="Libre Franklin" panose="020B0604020202020204" charset="0"/>
              </a:rPr>
              <a:t>de </a:t>
            </a:r>
            <a:r>
              <a:rPr lang="pt-BR" sz="2000" dirty="0">
                <a:latin typeface="Libre Franklin" panose="020B0604020202020204" charset="0"/>
              </a:rPr>
              <a:t>software é definida como um conjunto de relacionamentos ou ligações dos requisitos coletados com as fontes das informações dos requisitos ou com eles mesmos e com outros artefatos. </a:t>
            </a:r>
          </a:p>
        </p:txBody>
      </p:sp>
      <p:sp>
        <p:nvSpPr>
          <p:cNvPr id="5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Rastreabilidade dos requisitos de software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10343" y="3908753"/>
            <a:ext cx="10776857" cy="1631216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rastreabilidade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é conseguida </a:t>
            </a:r>
            <a:r>
              <a:rPr lang="pt-BR" sz="2000" dirty="0">
                <a:latin typeface="Libre Franklin" panose="020B0604020202020204" charset="0"/>
              </a:rPr>
              <a:t>das seguintes formas: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Vínculo </a:t>
            </a:r>
            <a:r>
              <a:rPr lang="pt-BR" sz="2000" dirty="0">
                <a:latin typeface="Libre Franklin" panose="020B0604020202020204" charset="0"/>
              </a:rPr>
              <a:t>do requisito ao </a:t>
            </a:r>
            <a:r>
              <a:rPr lang="pt-BR" sz="2000" dirty="0" err="1">
                <a:latin typeface="Libre Franklin" panose="020B0604020202020204" charset="0"/>
              </a:rPr>
              <a:t>stakeholder</a:t>
            </a:r>
            <a:r>
              <a:rPr lang="pt-BR" sz="2000" dirty="0">
                <a:latin typeface="Libre Franklin" panose="020B0604020202020204" charset="0"/>
              </a:rPr>
              <a:t> que solicitou.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Vínculo </a:t>
            </a:r>
            <a:r>
              <a:rPr lang="pt-BR" sz="2000" dirty="0">
                <a:latin typeface="Libre Franklin" panose="020B0604020202020204" charset="0"/>
              </a:rPr>
              <a:t>do requisito aos requisitos relacionados.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Vínculo </a:t>
            </a:r>
            <a:r>
              <a:rPr lang="pt-BR" sz="2000" dirty="0">
                <a:latin typeface="Libre Franklin" panose="020B0604020202020204" charset="0"/>
              </a:rPr>
              <a:t>do requisito aos padrões do projeto. </a:t>
            </a:r>
          </a:p>
        </p:txBody>
      </p:sp>
    </p:spTree>
    <p:extLst>
      <p:ext uri="{BB962C8B-B14F-4D97-AF65-F5344CB8AC3E}">
        <p14:creationId xmlns:p14="http://schemas.microsoft.com/office/powerpoint/2010/main" val="7822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Rastreabilidade dos requisitos de software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93074" y="1482656"/>
            <a:ext cx="10694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 T</a:t>
            </a:r>
            <a:r>
              <a:rPr lang="pt-BR" sz="2000" dirty="0" smtClean="0">
                <a:latin typeface="Libre Franklin" panose="020B0604020202020204" charset="0"/>
              </a:rPr>
              <a:t>rês </a:t>
            </a:r>
            <a:r>
              <a:rPr lang="pt-BR" sz="2000" dirty="0">
                <a:latin typeface="Libre Franklin" panose="020B0604020202020204" charset="0"/>
              </a:rPr>
              <a:t>tipos de rastreabilidade de requisitos</a:t>
            </a:r>
            <a:r>
              <a:rPr lang="pt-BR" sz="2000" dirty="0" smtClean="0">
                <a:latin typeface="Libre Franklin" panose="020B0604020202020204" charset="0"/>
              </a:rPr>
              <a:t>: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310640" y="2282709"/>
            <a:ext cx="105765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por stakeholders</a:t>
            </a:r>
            <a:r>
              <a:rPr lang="pt-BR" sz="2000" dirty="0">
                <a:latin typeface="Libre Franklin" panose="020B0604020202020204" charset="0"/>
              </a:rPr>
              <a:t>: vincula o requisito ao </a:t>
            </a:r>
            <a:r>
              <a:rPr lang="pt-BR" sz="2000" dirty="0" err="1">
                <a:latin typeface="Libre Franklin" panose="020B0604020202020204" charset="0"/>
              </a:rPr>
              <a:t>stakeholder</a:t>
            </a:r>
            <a:r>
              <a:rPr lang="pt-BR" sz="2000" dirty="0">
                <a:latin typeface="Libre Franklin" panose="020B0604020202020204" charset="0"/>
              </a:rPr>
              <a:t> que o solicitou. Utilizada quando uma mudança ocorre, a fim de descobrir os stakeholders e, assim, os consultar.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por requisitos dependentes: </a:t>
            </a:r>
            <a:r>
              <a:rPr lang="pt-BR" sz="2000" dirty="0">
                <a:latin typeface="Libre Franklin" panose="020B0604020202020204" charset="0"/>
              </a:rPr>
              <a:t>ocorre quando o requisito é vinculado a outro requisito, no seu levantamento. Utilizada para avaliar quantos requisitos serão afetados pela mudança solicitada e a extensão dessas mudanças.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por modelos de projeto: </a:t>
            </a:r>
            <a:r>
              <a:rPr lang="pt-BR" sz="2000" dirty="0">
                <a:latin typeface="Libre Franklin" panose="020B0604020202020204" charset="0"/>
              </a:rPr>
              <a:t>vincula o requisito ao modelo de projeto onde foi implementado. Utilizada com o objetivo de avaliar o impacto das mudanças para o projeto e a implementação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Rastreabilidade dos requisitos de software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19198" y="1351840"/>
            <a:ext cx="1066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Podemos dividir a rastreabilidade de requisitos em</a:t>
            </a:r>
            <a:r>
              <a:rPr lang="pt-BR" sz="2000" dirty="0" smtClean="0">
                <a:latin typeface="Libre Franklin" panose="020B0604020202020204" charset="0"/>
              </a:rPr>
              <a:t>: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23701" y="2296270"/>
            <a:ext cx="1066800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vertical para trás (</a:t>
            </a:r>
            <a:r>
              <a:rPr lang="pt-BR" sz="2000" b="1" dirty="0" err="1">
                <a:solidFill>
                  <a:srgbClr val="7030A0"/>
                </a:solidFill>
                <a:latin typeface="Libre Franklin" panose="020B0604020202020204" charset="0"/>
              </a:rPr>
              <a:t>backward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 </a:t>
            </a:r>
            <a:r>
              <a:rPr lang="pt-BR" sz="2000" b="1" dirty="0" err="1">
                <a:solidFill>
                  <a:srgbClr val="7030A0"/>
                </a:solidFill>
                <a:latin typeface="Libre Franklin" panose="020B0604020202020204" charset="0"/>
              </a:rPr>
              <a:t>traceability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): </a:t>
            </a:r>
            <a:r>
              <a:rPr lang="pt-BR" sz="2000" dirty="0">
                <a:latin typeface="Libre Franklin" panose="020B0604020202020204" charset="0"/>
              </a:rPr>
              <a:t>quando se refere a rastrear um requisito quanto à sua origem.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vertical para frente (</a:t>
            </a:r>
            <a:r>
              <a:rPr lang="pt-BR" sz="2000" b="1" dirty="0" err="1">
                <a:solidFill>
                  <a:srgbClr val="7030A0"/>
                </a:solidFill>
                <a:latin typeface="Libre Franklin" panose="020B0604020202020204" charset="0"/>
              </a:rPr>
              <a:t>forward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 </a:t>
            </a:r>
            <a:r>
              <a:rPr lang="pt-BR" sz="2000" b="1" dirty="0" err="1">
                <a:solidFill>
                  <a:srgbClr val="7030A0"/>
                </a:solidFill>
                <a:latin typeface="Libre Franklin" panose="020B0604020202020204" charset="0"/>
              </a:rPr>
              <a:t>traceability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): </a:t>
            </a:r>
            <a:r>
              <a:rPr lang="pt-BR" sz="2000" dirty="0">
                <a:latin typeface="Libre Franklin" panose="020B0604020202020204" charset="0"/>
              </a:rPr>
              <a:t>quando se refere aos desdobramentos que um requisito pode ter. 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Rastreabilidade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horizontal entre os requisitos:</a:t>
            </a:r>
            <a:r>
              <a:rPr lang="pt-BR" sz="2000" dirty="0">
                <a:latin typeface="Libre Franklin" panose="020B0604020202020204" charset="0"/>
              </a:rPr>
              <a:t> quando se mapeia as dependências entre os requisitos. 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Rastreabilidade dos requisitos de 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39" y="1606458"/>
            <a:ext cx="9558671" cy="43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Matriz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Rastreabilidade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57446" y="1584672"/>
            <a:ext cx="10795067" cy="707886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É um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DOCUMENTO PARA REGISTRAR AS MUDANÇAS </a:t>
            </a:r>
            <a:r>
              <a:rPr lang="pt-BR" sz="2000" dirty="0" smtClean="0">
                <a:latin typeface="Libre Franklin" panose="020B0604020202020204" charset="0"/>
              </a:rPr>
              <a:t>e </a:t>
            </a:r>
            <a:r>
              <a:rPr lang="pt-BR" sz="2000" dirty="0">
                <a:latin typeface="Libre Franklin" panose="020B0604020202020204" charset="0"/>
              </a:rPr>
              <a:t>permitir, do início ao fim do projeto de software, o rastreamento dos requisitos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53884" y="3046793"/>
            <a:ext cx="1079862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latin typeface="Libre Franklin" panose="020B0604020202020204" charset="0"/>
              </a:rPr>
              <a:t>Possui </a:t>
            </a:r>
            <a:r>
              <a:rPr lang="pt-BR" sz="2000" dirty="0">
                <a:latin typeface="Libre Franklin" panose="020B0604020202020204" charset="0"/>
              </a:rPr>
              <a:t>as seguintes </a:t>
            </a:r>
            <a:r>
              <a:rPr lang="pt-BR" sz="2000" b="1" dirty="0">
                <a:latin typeface="Libre Franklin" panose="020B0604020202020204" charset="0"/>
              </a:rPr>
              <a:t>funções</a:t>
            </a:r>
            <a:r>
              <a:rPr lang="pt-BR" sz="2000" dirty="0">
                <a:latin typeface="Libre Franklin" panose="020B0604020202020204" charset="0"/>
              </a:rPr>
              <a:t>: 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Garante </a:t>
            </a:r>
            <a:r>
              <a:rPr lang="pt-BR" sz="2000" dirty="0">
                <a:latin typeface="Libre Franklin" panose="020B0604020202020204" charset="0"/>
              </a:rPr>
              <a:t>que cada um dos requisitos adicione valor de negócio por meio do seu relacionamento/ligação </a:t>
            </a:r>
            <a:r>
              <a:rPr lang="pt-BR" sz="2000" dirty="0" smtClean="0">
                <a:latin typeface="Libre Franklin" panose="020B0604020202020204" charset="0"/>
              </a:rPr>
              <a:t>(</a:t>
            </a:r>
            <a:r>
              <a:rPr lang="pt-BR" sz="2000" dirty="0">
                <a:latin typeface="Libre Franklin" panose="020B0604020202020204" charset="0"/>
              </a:rPr>
              <a:t>regra de negócio</a:t>
            </a:r>
            <a:r>
              <a:rPr lang="pt-BR" sz="2000" dirty="0" smtClean="0">
                <a:latin typeface="Libre Franklin" panose="020B0604020202020204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Fornece </a:t>
            </a:r>
            <a:r>
              <a:rPr lang="pt-BR" sz="2000" dirty="0">
                <a:latin typeface="Libre Franklin" panose="020B0604020202020204" charset="0"/>
              </a:rPr>
              <a:t>um meio de rastreamento desde o início até o fim do ciclo de vida do software</a:t>
            </a:r>
            <a:r>
              <a:rPr lang="pt-BR" sz="2000" dirty="0" smtClean="0">
                <a:latin typeface="Libre Franklin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Garante </a:t>
            </a:r>
            <a:r>
              <a:rPr lang="pt-BR" sz="2000" dirty="0">
                <a:latin typeface="Libre Franklin" panose="020B0604020202020204" charset="0"/>
              </a:rPr>
              <a:t>que os requisitos validados no documento de requisitos sejam entregues no final do projeto.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Fornece </a:t>
            </a:r>
            <a:r>
              <a:rPr lang="pt-BR" sz="2000" dirty="0">
                <a:latin typeface="Libre Franklin" panose="020B0604020202020204" charset="0"/>
              </a:rPr>
              <a:t>uma estrutura de gerenciamento das mudanças dos requisitos do software</a:t>
            </a:r>
          </a:p>
        </p:txBody>
      </p:sp>
    </p:spTree>
    <p:extLst>
      <p:ext uri="{BB962C8B-B14F-4D97-AF65-F5344CB8AC3E}">
        <p14:creationId xmlns:p14="http://schemas.microsoft.com/office/powerpoint/2010/main" val="17800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s grátis de Empr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0"/>
            <a:ext cx="8569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5" name="Google Shape;555;p48"/>
          <p:cNvSpPr txBox="1">
            <a:spLocks noGrp="1"/>
          </p:cNvSpPr>
          <p:nvPr>
            <p:ph type="ctrTitle"/>
          </p:nvPr>
        </p:nvSpPr>
        <p:spPr>
          <a:xfrm>
            <a:off x="248195" y="2584911"/>
            <a:ext cx="4476206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dirty="0"/>
              <a:t>GERENCIAMENTO DE REQUISITOS DE SOFTWARE</a:t>
            </a:r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BR" dirty="0" smtClean="0"/>
              <a:t>Esp. Janaina Freitas</a:t>
            </a:r>
            <a:endParaRPr dirty="0"/>
          </a:p>
        </p:txBody>
      </p:sp>
      <p:sp>
        <p:nvSpPr>
          <p:cNvPr id="557" name="Google Shape;557;p48"/>
          <p:cNvSpPr>
            <a:spLocks noGrp="1"/>
          </p:cNvSpPr>
          <p:nvPr>
            <p:ph type="pic" idx="2"/>
          </p:nvPr>
        </p:nvSpPr>
        <p:spPr>
          <a:xfrm>
            <a:off x="5408022" y="0"/>
            <a:ext cx="678397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" y="333343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Matriz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Rastreabilidade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60860" y="1662878"/>
            <a:ext cx="108350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É uma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TABELA</a:t>
            </a:r>
            <a:r>
              <a:rPr lang="pt-BR" sz="2000" dirty="0" smtClean="0">
                <a:latin typeface="Libre Franklin" panose="020B0604020202020204" charset="0"/>
              </a:rPr>
              <a:t> que relaciona os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ATRIBUTOS ASSOCIADOS A CADA REQUISITO </a:t>
            </a:r>
            <a:r>
              <a:rPr lang="pt-BR" sz="2000" dirty="0" smtClean="0">
                <a:latin typeface="Libre Franklin" panose="020B0604020202020204" charset="0"/>
              </a:rPr>
              <a:t>e que os relaciona à sua origem. 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atributos associados </a:t>
            </a:r>
            <a:r>
              <a:rPr lang="pt-BR" sz="2000" dirty="0" smtClean="0">
                <a:latin typeface="Libre Franklin" panose="020B0604020202020204" charset="0"/>
              </a:rPr>
              <a:t>podem ser:  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60860" y="3758625"/>
            <a:ext cx="106957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I </a:t>
            </a:r>
            <a:r>
              <a:rPr lang="pt-BR" sz="2000" dirty="0">
                <a:latin typeface="Libre Franklin" panose="020B0604020202020204" charset="0"/>
              </a:rPr>
              <a:t>- Identificador do requisito. 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II </a:t>
            </a:r>
            <a:r>
              <a:rPr lang="pt-BR" sz="2000" dirty="0">
                <a:latin typeface="Libre Franklin" panose="020B0604020202020204" charset="0"/>
              </a:rPr>
              <a:t>- Descrição do requisito conforme o documento de requisitos.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III </a:t>
            </a:r>
            <a:r>
              <a:rPr lang="pt-BR" sz="2000" dirty="0">
                <a:latin typeface="Libre Franklin" panose="020B0604020202020204" charset="0"/>
              </a:rPr>
              <a:t>- Nome do solicitante do requisito.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IV </a:t>
            </a:r>
            <a:r>
              <a:rPr lang="pt-BR" sz="2000" dirty="0">
                <a:latin typeface="Libre Franklin" panose="020B0604020202020204" charset="0"/>
              </a:rPr>
              <a:t>- Prioridade do requisito.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V </a:t>
            </a:r>
            <a:r>
              <a:rPr lang="pt-BR" sz="2000" dirty="0">
                <a:latin typeface="Libre Franklin" panose="020B0604020202020204" charset="0"/>
              </a:rPr>
              <a:t>- Situação do requisito que pode ser: aprovado, em desenvolvimento, entregue, entre outros. </a:t>
            </a:r>
            <a:endParaRPr lang="pt-BR" sz="2000" dirty="0" smtClean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VI </a:t>
            </a:r>
            <a:r>
              <a:rPr lang="pt-BR" sz="2000" dirty="0">
                <a:latin typeface="Libre Franklin" panose="020B0604020202020204" charset="0"/>
              </a:rPr>
              <a:t>- Critérios de aceitação do requisito</a:t>
            </a:r>
          </a:p>
        </p:txBody>
      </p:sp>
    </p:spTree>
    <p:extLst>
      <p:ext uri="{BB962C8B-B14F-4D97-AF65-F5344CB8AC3E}">
        <p14:creationId xmlns:p14="http://schemas.microsoft.com/office/powerpoint/2010/main" val="38548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Matriz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Rastreabilidade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45" y="1162594"/>
            <a:ext cx="6215004" cy="56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Matriz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Rastreabilidade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59" y="2610394"/>
            <a:ext cx="7821250" cy="403027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30530" y="1508407"/>
            <a:ext cx="10939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Exemplo </a:t>
            </a:r>
            <a:r>
              <a:rPr lang="pt-BR" sz="2000" dirty="0">
                <a:latin typeface="Libre Franklin" panose="020B0604020202020204" charset="0"/>
              </a:rPr>
              <a:t>de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MATRIZ DE RASTREABILIDADE </a:t>
            </a:r>
            <a:r>
              <a:rPr lang="pt-BR" sz="2000" dirty="0" smtClean="0">
                <a:latin typeface="Libre Franklin" panose="020B0604020202020204" charset="0"/>
              </a:rPr>
              <a:t>no </a:t>
            </a:r>
            <a:r>
              <a:rPr lang="pt-BR" sz="2000" dirty="0">
                <a:latin typeface="Libre Franklin" panose="020B0604020202020204" charset="0"/>
              </a:rPr>
              <a:t>qual é possível verificar os requisitos e os casos de testes:</a:t>
            </a:r>
          </a:p>
        </p:txBody>
      </p:sp>
    </p:spTree>
    <p:extLst>
      <p:ext uri="{BB962C8B-B14F-4D97-AF65-F5344CB8AC3E}">
        <p14:creationId xmlns:p14="http://schemas.microsoft.com/office/powerpoint/2010/main" val="40183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32" y="1700212"/>
            <a:ext cx="7525839" cy="369172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Matriz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Rastreabilidade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Matriz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Rastreabilidade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99604" y="1541158"/>
            <a:ext cx="108770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A rastreabilidade dos </a:t>
            </a:r>
            <a:r>
              <a:rPr lang="pt-BR" sz="2000" dirty="0" smtClean="0">
                <a:latin typeface="Libre Franklin" panose="020B0604020202020204" charset="0"/>
              </a:rPr>
              <a:t>requisitos </a:t>
            </a:r>
            <a:r>
              <a:rPr lang="pt-BR" sz="2000" dirty="0">
                <a:latin typeface="Libre Franklin" panose="020B0604020202020204" charset="0"/>
              </a:rPr>
              <a:t>garante que: </a:t>
            </a:r>
            <a:endParaRPr lang="pt-BR" sz="2000" dirty="0" smtClean="0"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58387" y="2298400"/>
            <a:ext cx="1075944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foram totalmente </a:t>
            </a:r>
            <a:r>
              <a:rPr lang="pt-BR" sz="2000" dirty="0">
                <a:latin typeface="Libre Franklin" panose="020B0604020202020204" charset="0"/>
              </a:rPr>
              <a:t>tratados nas funcionalidades entregáveis para o cliente.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r>
              <a:rPr lang="pt-BR" sz="2000" dirty="0">
                <a:latin typeface="Libre Franklin" panose="020B0604020202020204" charset="0"/>
              </a:rPr>
              <a:t> de baixo nível possam ser rastreados a uma fonte de informação válida.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Os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r>
              <a:rPr lang="pt-BR" sz="2000" dirty="0">
                <a:latin typeface="Libre Franklin" panose="020B0604020202020204" charset="0"/>
              </a:rPr>
              <a:t> foram implementados.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r>
              <a:rPr lang="pt-BR" sz="2000" dirty="0">
                <a:latin typeface="Libre Franklin" panose="020B0604020202020204" charset="0"/>
              </a:rPr>
              <a:t> selecionados foram verificados e validados.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dirty="0">
                <a:latin typeface="Libre Franklin" panose="020B0604020202020204" charset="0"/>
              </a:rPr>
              <a:t>relacionamentos com outras entidades possam incluir </a:t>
            </a:r>
            <a:r>
              <a:rPr lang="pt-BR" sz="2000" b="1" dirty="0">
                <a:latin typeface="Libre Franklin" panose="020B0604020202020204" charset="0"/>
              </a:rPr>
              <a:t>dependências</a:t>
            </a:r>
            <a:r>
              <a:rPr lang="pt-BR" sz="2000" dirty="0">
                <a:latin typeface="Libre Franklin" panose="020B0604020202020204" charset="0"/>
              </a:rPr>
              <a:t> nas quais a mudança em um requisito implica a mudança em outros </a:t>
            </a:r>
            <a:r>
              <a:rPr lang="pt-BR" sz="2000" dirty="0" smtClean="0">
                <a:latin typeface="Libre Franklin" panose="020B0604020202020204" charset="0"/>
              </a:rPr>
              <a:t>requisitos.</a:t>
            </a: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Afete </a:t>
            </a:r>
            <a:r>
              <a:rPr lang="pt-BR" sz="2000" dirty="0">
                <a:latin typeface="Libre Franklin" panose="020B0604020202020204" charset="0"/>
              </a:rPr>
              <a:t>a avaliação do </a:t>
            </a:r>
            <a:r>
              <a:rPr lang="pt-BR" sz="2000" b="1" dirty="0">
                <a:latin typeface="Libre Franklin" panose="020B0604020202020204" charset="0"/>
              </a:rPr>
              <a:t>impacto das mudanças</a:t>
            </a:r>
            <a:r>
              <a:rPr lang="pt-BR" sz="2000" dirty="0">
                <a:latin typeface="Libre Franklin" panose="020B0604020202020204" charset="0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Apoia </a:t>
            </a:r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>
                <a:latin typeface="Libre Franklin" panose="020B0604020202020204" charset="0"/>
              </a:rPr>
              <a:t>mudança</a:t>
            </a:r>
            <a:r>
              <a:rPr lang="pt-BR" sz="2000" dirty="0">
                <a:latin typeface="Libre Franklin" panose="020B0604020202020204" charset="0"/>
              </a:rPr>
              <a:t> antecipada do escopo.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 projeto </a:t>
            </a:r>
            <a:r>
              <a:rPr lang="pt-BR" sz="2000" dirty="0">
                <a:latin typeface="Libre Franklin" panose="020B0604020202020204" charset="0"/>
              </a:rPr>
              <a:t>e outras documentações reflitam os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r>
              <a:rPr lang="pt-BR" sz="2000" dirty="0">
                <a:latin typeface="Libre Franklin" panose="020B0604020202020204" charset="0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dirty="0">
                <a:latin typeface="Libre Franklin" panose="020B0604020202020204" charset="0"/>
              </a:rPr>
              <a:t>planos e casos de teste reflitam os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r>
              <a:rPr lang="pt-BR" sz="2000" dirty="0">
                <a:latin typeface="Libre Franklin" panose="020B0604020202020204" charset="0"/>
              </a:rPr>
              <a:t>. 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40822" y="483067"/>
            <a:ext cx="108770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UMA GESTÃO DE MUDANÇAS </a:t>
            </a:r>
            <a:r>
              <a:rPr lang="pt-BR" sz="2000" dirty="0" smtClean="0">
                <a:latin typeface="Libre Franklin" panose="020B0604020202020204" charset="0"/>
              </a:rPr>
              <a:t>efetiva devemos </a:t>
            </a:r>
            <a:r>
              <a:rPr lang="pt-BR" sz="2000" dirty="0">
                <a:latin typeface="Libre Franklin" panose="020B0604020202020204" charset="0"/>
              </a:rPr>
              <a:t>garantir alguns </a:t>
            </a:r>
            <a:r>
              <a:rPr lang="pt-BR" sz="2000" dirty="0" smtClean="0">
                <a:latin typeface="Libre Franklin" panose="020B0604020202020204" charset="0"/>
              </a:rPr>
              <a:t>itens: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40822" y="1762823"/>
            <a:ext cx="1075944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Todas </a:t>
            </a:r>
            <a:r>
              <a:rPr lang="pt-BR" sz="2000" dirty="0">
                <a:latin typeface="Libre Franklin" panose="020B0604020202020204" charset="0"/>
              </a:rPr>
              <a:t>as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mudanças de requisitos </a:t>
            </a:r>
            <a:r>
              <a:rPr lang="pt-BR" sz="2000" dirty="0">
                <a:latin typeface="Libre Franklin" panose="020B0604020202020204" charset="0"/>
              </a:rPr>
              <a:t>solicitadas pelos stakeholders devem ser avaliadas, cuidadosamente, antes de serem implementadas.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dirty="0">
                <a:latin typeface="Libre Franklin" panose="020B0604020202020204" charset="0"/>
              </a:rPr>
              <a:t>responsáveis adequados precisam tomar as decisões de negócio adequadas sobre as mudanças solicitadas.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atividade 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gerenciamento de mudança de requisitos </a:t>
            </a:r>
            <a:r>
              <a:rPr lang="pt-BR" sz="2000" dirty="0">
                <a:latin typeface="Libre Franklin" panose="020B0604020202020204" charset="0"/>
              </a:rPr>
              <a:t>deve se tornar visível a todos os stakeholders que serão afetados.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As </a:t>
            </a:r>
            <a:r>
              <a:rPr lang="pt-BR" sz="2000" dirty="0">
                <a:latin typeface="Libre Franklin" panose="020B0604020202020204" charset="0"/>
              </a:rPr>
              <a:t>alterações aprovadas pelos responsáveis necessitam ser comunicadas a todos os stakeholders afetados. 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algn="ctr"/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O PROJETO DEVE INCORPORAR, DE FORMA CONSISTENTE E EFICAZ, AS MUDANÇAS DE REQUISITOS SOLICITADAS. </a:t>
            </a:r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5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6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title"/>
          </p:nvPr>
        </p:nvSpPr>
        <p:spPr>
          <a:xfrm>
            <a:off x="3752669" y="1294364"/>
            <a:ext cx="8043091" cy="310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200"/>
            </a:pPr>
            <a:r>
              <a:rPr lang="pt-BR" sz="2800" dirty="0"/>
              <a:t>Requisitos são elementos que têm um ciclo de vida bem definido.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Eles nascem, são </a:t>
            </a:r>
            <a:r>
              <a:rPr lang="pt-BR" sz="2800" dirty="0"/>
              <a:t>analisados, especificados, validados e então seguem para o desenvolvimento, em que serão codificados, testados e entregues na forma de um produto de software.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A </a:t>
            </a:r>
            <a:r>
              <a:rPr lang="pt-BR" sz="2800" dirty="0"/>
              <a:t>partir da sua entrega, o requisito passa a viver para sempre dentro do produto, até que alguma solicitação de mudança o elimine ou </a:t>
            </a:r>
            <a:r>
              <a:rPr lang="pt-BR" sz="2800" dirty="0" smtClean="0"/>
              <a:t>modifique</a:t>
            </a:r>
            <a:endParaRPr sz="28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56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dirty="0" smtClean="0"/>
              <a:t>Sheila  </a:t>
            </a:r>
            <a:r>
              <a:rPr lang="pt-BR" sz="1600" dirty="0" err="1" smtClean="0"/>
              <a:t>Reineh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body" idx="1"/>
          </p:nvPr>
        </p:nvSpPr>
        <p:spPr>
          <a:xfrm>
            <a:off x="1323704" y="2280198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Evolução dos Requisitos de Software</a:t>
            </a:r>
            <a:endParaRPr lang="pt-BR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Controle de Mudanças dos Requisitos de Software</a:t>
            </a:r>
            <a:endParaRPr lang="pt-BR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Rastreabilidade dos Requisitos de </a:t>
            </a:r>
            <a:r>
              <a:rPr lang="pt-BR" b="1" dirty="0" smtClean="0"/>
              <a:t>Software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 Matriz de Rastreabilidade de Requisitos de Software</a:t>
            </a:r>
            <a:endParaRPr lang="pt-BR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71" name="Google Shape;571;p50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2E8A"/>
              </a:buClr>
              <a:buSzPts val="2800"/>
              <a:buNone/>
            </a:pPr>
            <a:r>
              <a:rPr lang="pt-BR" dirty="0" smtClean="0"/>
              <a:t>Unidade 04</a:t>
            </a:r>
            <a:endParaRPr dirty="0"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 smtClean="0"/>
              <a:t>Gerenciamento </a:t>
            </a:r>
            <a:r>
              <a:rPr lang="pt-BR" b="1" dirty="0" smtClean="0"/>
              <a:t>de Requisitos de Software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349828" y="1665359"/>
            <a:ext cx="10576559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O </a:t>
            </a:r>
            <a:r>
              <a:rPr lang="pt-BR" sz="1900" b="1" dirty="0" smtClean="0">
                <a:solidFill>
                  <a:srgbClr val="7030A0"/>
                </a:solidFill>
                <a:latin typeface="Libre Franklin" panose="020B0604020202020204" charset="0"/>
                <a:ea typeface="Calibri" panose="020F0502020204030204" pitchFamily="34" charset="0"/>
              </a:rPr>
              <a:t>GERENCIAMENTO DE REQUISITOS </a:t>
            </a:r>
            <a:r>
              <a:rPr lang="pt-BR" sz="1900" dirty="0" smtClean="0">
                <a:latin typeface="Libre Franklin" panose="020B0604020202020204" charset="0"/>
                <a:ea typeface="Calibri" panose="020F0502020204030204" pitchFamily="34" charset="0"/>
              </a:rPr>
              <a:t>envolve </a:t>
            </a: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estabelecer mecanismos que permitam acompanhar o status dos requisitos ao longo do processo de desenvolvimento, garantindo que as versões estejam sob controle. </a:t>
            </a:r>
            <a:endParaRPr lang="pt-BR" sz="1900" dirty="0" smtClean="0">
              <a:latin typeface="Libre Franklin" panose="020B060402020202020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1900" dirty="0">
              <a:latin typeface="Libre Franklin" panose="020B060402020202020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Libre Franklin" panose="020B0604020202020204" charset="0"/>
                <a:ea typeface="Calibri" panose="020F0502020204030204" pitchFamily="34" charset="0"/>
              </a:rPr>
              <a:t>Visa </a:t>
            </a: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a tratar as </a:t>
            </a:r>
            <a:r>
              <a:rPr lang="pt-BR" sz="1900" b="1" dirty="0" smtClean="0">
                <a:solidFill>
                  <a:srgbClr val="7030A0"/>
                </a:solidFill>
                <a:latin typeface="Libre Franklin" panose="020B0604020202020204" charset="0"/>
                <a:ea typeface="Calibri" panose="020F0502020204030204" pitchFamily="34" charset="0"/>
              </a:rPr>
              <a:t>SOLICITAÇÕES DE MUDANÇAS </a:t>
            </a:r>
            <a:r>
              <a:rPr lang="pt-BR" sz="1900" dirty="0" smtClean="0">
                <a:latin typeface="Libre Franklin" panose="020B0604020202020204" charset="0"/>
                <a:ea typeface="Calibri" panose="020F0502020204030204" pitchFamily="34" charset="0"/>
              </a:rPr>
              <a:t>que </a:t>
            </a: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irão inevitavelmente acontecer ao longo da vida de um produto de software, provendo mecanismos de rastreabilidade que apoiam a tomada de decisão </a:t>
            </a:r>
            <a:endParaRPr lang="pt-BR" sz="1900" dirty="0">
              <a:effectLst/>
              <a:latin typeface="Libre Franklin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99071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97576" y="1528096"/>
            <a:ext cx="105634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atividade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GESTÃO DE REQUISITOS </a:t>
            </a:r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responsável por documentação, versionamento, controle de mudanças e qualidade dos requisitos levantados na fase de especificação deles, ou </a:t>
            </a:r>
            <a:r>
              <a:rPr lang="pt-BR" sz="2000" dirty="0" smtClean="0">
                <a:latin typeface="Libre Franklin" panose="020B0604020202020204" charset="0"/>
              </a:rPr>
              <a:t>seja </a:t>
            </a:r>
            <a:r>
              <a:rPr lang="pt-BR" sz="2000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E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VOLUÇÃO DOS REQUISITOS.</a:t>
            </a:r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042" y="2792458"/>
            <a:ext cx="74580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99071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69" y="1312136"/>
            <a:ext cx="8490116" cy="48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99071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59" y="820102"/>
            <a:ext cx="6612936" cy="60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23" y="2451326"/>
            <a:ext cx="9547846" cy="2949194"/>
          </a:xfrm>
          <a:prstGeom prst="rect">
            <a:avLst/>
          </a:prstGeom>
        </p:spPr>
      </p:pic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99071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Evolução dos Requisitos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8" name="Espaço Reservado para Texto 1"/>
          <p:cNvSpPr txBox="1">
            <a:spLocks/>
          </p:cNvSpPr>
          <p:nvPr/>
        </p:nvSpPr>
        <p:spPr>
          <a:xfrm>
            <a:off x="990004" y="1914808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1800" b="1" dirty="0" smtClean="0">
                <a:solidFill>
                  <a:schemeClr val="tx1"/>
                </a:solidFill>
              </a:rPr>
              <a:t> Razões para mudanças nos requisitos </a:t>
            </a:r>
            <a:endParaRPr lang="pt-BR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1537</Words>
  <Application>Microsoft Office PowerPoint</Application>
  <PresentationFormat>Widescreen</PresentationFormat>
  <Paragraphs>135</Paragraphs>
  <Slides>26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Libre Franklin</vt:lpstr>
      <vt:lpstr>Arial</vt:lpstr>
      <vt:lpstr>Franklin Gothic</vt:lpstr>
      <vt:lpstr>Noto Sans Symbols</vt:lpstr>
      <vt:lpstr>Calibri</vt:lpstr>
      <vt:lpstr>Wingdings</vt:lpstr>
      <vt:lpstr>Tema do Office</vt:lpstr>
      <vt:lpstr>Engenharia de Requisitos</vt:lpstr>
      <vt:lpstr>GERENCIAMENTO DE REQUISITOS DE SOFTWARE</vt:lpstr>
      <vt:lpstr>Requisitos são elementos que têm um ciclo de vida bem definido.  Eles nascem, são analisados, especificados, validados e então seguem para o desenvolvimento, em que serão codificados, testados e entregues na forma de um produto de software.  A partir da sua entrega, o requisito passa a viver para sempre dentro do produto, até que alguma solicitação de mudança o elimine ou modifique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Aparecida de Freitas</dc:creator>
  <cp:lastModifiedBy>Janaina Aparecida de Freitas</cp:lastModifiedBy>
  <cp:revision>89</cp:revision>
  <dcterms:modified xsi:type="dcterms:W3CDTF">2022-08-27T14:17:21Z</dcterms:modified>
</cp:coreProperties>
</file>